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9" r:id="rId4"/>
    <p:sldId id="258" r:id="rId5"/>
    <p:sldId id="259" r:id="rId6"/>
    <p:sldId id="260" r:id="rId7"/>
    <p:sldId id="350" r:id="rId8"/>
    <p:sldId id="351" r:id="rId9"/>
    <p:sldId id="354" r:id="rId10"/>
    <p:sldId id="355" r:id="rId11"/>
    <p:sldId id="352" r:id="rId12"/>
    <p:sldId id="270" r:id="rId13"/>
    <p:sldId id="271" r:id="rId14"/>
    <p:sldId id="261" r:id="rId15"/>
    <p:sldId id="262" r:id="rId16"/>
    <p:sldId id="272" r:id="rId17"/>
    <p:sldId id="263" r:id="rId18"/>
    <p:sldId id="353" r:id="rId19"/>
    <p:sldId id="266" r:id="rId20"/>
    <p:sldId id="276" r:id="rId21"/>
    <p:sldId id="277" r:id="rId22"/>
    <p:sldId id="278" r:id="rId23"/>
    <p:sldId id="273" r:id="rId24"/>
    <p:sldId id="310" r:id="rId25"/>
    <p:sldId id="311" r:id="rId26"/>
    <p:sldId id="314" r:id="rId27"/>
    <p:sldId id="313" r:id="rId28"/>
    <p:sldId id="312" r:id="rId29"/>
    <p:sldId id="315" r:id="rId30"/>
    <p:sldId id="316" r:id="rId31"/>
    <p:sldId id="317" r:id="rId32"/>
    <p:sldId id="318" r:id="rId33"/>
    <p:sldId id="319" r:id="rId34"/>
    <p:sldId id="320" r:id="rId35"/>
    <p:sldId id="274" r:id="rId36"/>
    <p:sldId id="275" r:id="rId37"/>
    <p:sldId id="268" r:id="rId38"/>
    <p:sldId id="307" r:id="rId39"/>
    <p:sldId id="308" r:id="rId40"/>
    <p:sldId id="309" r:id="rId41"/>
    <p:sldId id="321" r:id="rId42"/>
    <p:sldId id="322" r:id="rId43"/>
    <p:sldId id="323" r:id="rId44"/>
    <p:sldId id="324" r:id="rId45"/>
    <p:sldId id="356" r:id="rId46"/>
    <p:sldId id="325" r:id="rId47"/>
    <p:sldId id="326" r:id="rId48"/>
    <p:sldId id="327" r:id="rId49"/>
    <p:sldId id="328" r:id="rId50"/>
    <p:sldId id="329" r:id="rId51"/>
    <p:sldId id="330" r:id="rId52"/>
    <p:sldId id="331" r:id="rId53"/>
    <p:sldId id="332" r:id="rId54"/>
    <p:sldId id="333" r:id="rId55"/>
    <p:sldId id="334" r:id="rId56"/>
    <p:sldId id="335" r:id="rId57"/>
    <p:sldId id="336" r:id="rId58"/>
    <p:sldId id="337" r:id="rId59"/>
    <p:sldId id="338" r:id="rId60"/>
    <p:sldId id="339" r:id="rId61"/>
    <p:sldId id="340" r:id="rId62"/>
    <p:sldId id="341" r:id="rId63"/>
    <p:sldId id="342" r:id="rId64"/>
    <p:sldId id="343" r:id="rId65"/>
    <p:sldId id="349" r:id="rId66"/>
    <p:sldId id="344" r:id="rId67"/>
    <p:sldId id="345" r:id="rId68"/>
    <p:sldId id="346" r:id="rId69"/>
    <p:sldId id="347" r:id="rId70"/>
    <p:sldId id="348" r:id="rId71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53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slide" Target="slides/slide70.xml"/></Relationships>
</file>

<file path=ppt/media/image1.png>
</file>

<file path=ppt/media/image5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344722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882619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10959967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59689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58546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34067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7" name="Veri Yer Tutucusu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8" name="Altbilgi Yer Tutucusu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244932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Veri Yer Tutucusu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4" name="Altbilgi Yer Tutucusu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55160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3" name="Altbilgi Yer Tutucusu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472834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44118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Resim Yer Tutucusu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tr-TR"/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Veri Yer Tutucusu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6" name="Altbilgi Yer Tutucusu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567999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tr-TR"/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tr-TR"/>
          </a:p>
        </p:txBody>
      </p:sp>
      <p:sp>
        <p:nvSpPr>
          <p:cNvPr id="4" name="Veri Yer Tutucusu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A3AB12-48CC-4DE1-B29A-472A7969515C}" type="datetimeFigureOut">
              <a:rPr lang="tr-TR" smtClean="0"/>
              <a:t>15.06.2021</a:t>
            </a:fld>
            <a:endParaRPr lang="tr-TR"/>
          </a:p>
        </p:txBody>
      </p:sp>
      <p:sp>
        <p:nvSpPr>
          <p:cNvPr id="5" name="Altbilgi Yer Tutucusu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r-TR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6304D-28BD-496F-A2A1-AD196EF2A516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353528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tr-T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em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0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2.emf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3.emf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8.emf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1.emf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2.emf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3.em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ctrTitle"/>
          </p:nvPr>
        </p:nvSpPr>
        <p:spPr>
          <a:xfrm>
            <a:off x="1301931" y="260214"/>
            <a:ext cx="9144000" cy="3554140"/>
          </a:xfrm>
        </p:spPr>
        <p:txBody>
          <a:bodyPr>
            <a:normAutofit/>
          </a:bodyPr>
          <a:lstStyle/>
          <a:p>
            <a:r>
              <a:rPr lang="tr-TR" dirty="0" smtClean="0"/>
              <a:t>Öz indüksiyon, DC de RL, RC ve RLC devreleri, Alternatif Akım (AC)</a:t>
            </a:r>
            <a:br>
              <a:rPr lang="tr-TR" dirty="0" smtClean="0"/>
            </a:br>
            <a:r>
              <a:rPr lang="tr-TR" dirty="0" smtClean="0"/>
              <a:t>Transformatörler </a:t>
            </a:r>
            <a:endParaRPr lang="tr-TR" dirty="0"/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484812" y="5766118"/>
            <a:ext cx="9144000" cy="1655762"/>
          </a:xfrm>
        </p:spPr>
        <p:txBody>
          <a:bodyPr>
            <a:normAutofit/>
          </a:bodyPr>
          <a:lstStyle/>
          <a:p>
            <a:r>
              <a:rPr lang="tr-TR" sz="4000" dirty="0" smtClean="0"/>
              <a:t>DOÇ. DR. MEHMET BATI</a:t>
            </a:r>
            <a:endParaRPr lang="tr-TR" sz="4000" dirty="0"/>
          </a:p>
        </p:txBody>
      </p:sp>
    </p:spTree>
    <p:extLst>
      <p:ext uri="{BB962C8B-B14F-4D97-AF65-F5344CB8AC3E}">
        <p14:creationId xmlns:p14="http://schemas.microsoft.com/office/powerpoint/2010/main" val="4246317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0109"/>
            <a:ext cx="10751236" cy="638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560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2459" y="169182"/>
            <a:ext cx="10427277" cy="6513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75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6" name="İçerik Yer Tutucusu 5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616" t="2368" r="-849" b="11226"/>
          <a:stretch/>
        </p:blipFill>
        <p:spPr>
          <a:xfrm>
            <a:off x="341811" y="0"/>
            <a:ext cx="10435046" cy="1907177"/>
          </a:xfrm>
          <a:prstGeom prst="rect">
            <a:avLst/>
          </a:prstGeom>
        </p:spPr>
      </p:pic>
      <p:sp>
        <p:nvSpPr>
          <p:cNvPr id="5" name="İçerik Yer Tutucusu 2"/>
          <p:cNvSpPr txBox="1">
            <a:spLocks/>
          </p:cNvSpPr>
          <p:nvPr/>
        </p:nvSpPr>
        <p:spPr>
          <a:xfrm>
            <a:off x="838200" y="143373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tr-TR" dirty="0"/>
          </a:p>
        </p:txBody>
      </p:sp>
      <p:pic>
        <p:nvPicPr>
          <p:cNvPr id="7" name="Resi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251" y="1907177"/>
            <a:ext cx="6163493" cy="4826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071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0817" y="0"/>
            <a:ext cx="10515600" cy="3870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517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95995"/>
            <a:ext cx="10792691" cy="6964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804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59" y="0"/>
            <a:ext cx="1098894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735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Resim 3"/>
          <p:cNvPicPr>
            <a:picLocks noChangeAspect="1"/>
          </p:cNvPicPr>
          <p:nvPr/>
        </p:nvPicPr>
        <p:blipFill rotWithShape="1">
          <a:blip r:embed="rId2"/>
          <a:srcRect l="3270" t="5058"/>
          <a:stretch/>
        </p:blipFill>
        <p:spPr>
          <a:xfrm>
            <a:off x="255495" y="94128"/>
            <a:ext cx="7006126" cy="3859307"/>
          </a:xfrm>
          <a:prstGeom prst="rect">
            <a:avLst/>
          </a:prstGeom>
        </p:spPr>
      </p:pic>
      <p:pic>
        <p:nvPicPr>
          <p:cNvPr id="5" name="İçerik Yer Tutucusu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5495" y="4248897"/>
            <a:ext cx="7665619" cy="2609103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4483" y="289574"/>
            <a:ext cx="3702402" cy="2695487"/>
          </a:xfrm>
          <a:prstGeom prst="rect">
            <a:avLst/>
          </a:prstGeom>
        </p:spPr>
      </p:pic>
      <p:pic>
        <p:nvPicPr>
          <p:cNvPr id="7" name="Resi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89727" y="3388659"/>
            <a:ext cx="3438609" cy="298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395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640291" cy="6882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385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419" y="91440"/>
            <a:ext cx="10618192" cy="650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52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0" y="50328"/>
            <a:ext cx="10515600" cy="1325563"/>
          </a:xfrm>
        </p:spPr>
        <p:txBody>
          <a:bodyPr/>
          <a:lstStyle/>
          <a:p>
            <a:r>
              <a:rPr lang="tr-TR" dirty="0" smtClean="0"/>
              <a:t>LC Devresi ve Salınımlar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46433" y="2429296"/>
            <a:ext cx="3440222" cy="2520836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49" y="1520013"/>
            <a:ext cx="6480515" cy="4277533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 rotWithShape="1">
          <a:blip r:embed="rId4"/>
          <a:srcRect r="10256"/>
          <a:stretch/>
        </p:blipFill>
        <p:spPr>
          <a:xfrm>
            <a:off x="5618018" y="50328"/>
            <a:ext cx="6573982" cy="1955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926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699655" y="-282156"/>
            <a:ext cx="10515600" cy="1325563"/>
          </a:xfrm>
        </p:spPr>
        <p:txBody>
          <a:bodyPr/>
          <a:lstStyle/>
          <a:p>
            <a:pPr algn="ctr"/>
            <a:r>
              <a:rPr lang="tr-TR" dirty="0" smtClean="0"/>
              <a:t>ÖZ İNDÜKSİYON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2455" y="697044"/>
            <a:ext cx="8901827" cy="6160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9758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069" y="150392"/>
            <a:ext cx="9183188" cy="6752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152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679" y="-45103"/>
            <a:ext cx="11103429" cy="69031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022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691" y="0"/>
            <a:ext cx="11116492" cy="7137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423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42" b="9101"/>
          <a:stretch/>
        </p:blipFill>
        <p:spPr>
          <a:xfrm>
            <a:off x="905692" y="2947631"/>
            <a:ext cx="10448108" cy="3910369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/>
          <a:srcRect l="12298" t="980" r="10820" b="1470"/>
          <a:stretch/>
        </p:blipFill>
        <p:spPr>
          <a:xfrm>
            <a:off x="838200" y="109085"/>
            <a:ext cx="2481944" cy="283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126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864325" y="0"/>
            <a:ext cx="10515600" cy="1325563"/>
          </a:xfrm>
        </p:spPr>
        <p:txBody>
          <a:bodyPr/>
          <a:lstStyle/>
          <a:p>
            <a:r>
              <a:rPr lang="tr-TR" dirty="0" smtClean="0"/>
              <a:t>Sönümlü </a:t>
            </a:r>
            <a:r>
              <a:rPr lang="tr-TR" dirty="0" err="1" smtClean="0"/>
              <a:t>Harmonik</a:t>
            </a:r>
            <a:r>
              <a:rPr lang="tr-TR" dirty="0" smtClean="0"/>
              <a:t> Hareket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17361" y="1046162"/>
            <a:ext cx="8771837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10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943" y="137748"/>
            <a:ext cx="9794528" cy="6328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851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9857043" cy="6662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575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194" y="129521"/>
            <a:ext cx="9261566" cy="6755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17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490"/>
          <a:stretch/>
        </p:blipFill>
        <p:spPr>
          <a:xfrm>
            <a:off x="341811" y="91926"/>
            <a:ext cx="9259389" cy="689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64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166"/>
          <a:stretch/>
        </p:blipFill>
        <p:spPr>
          <a:xfrm>
            <a:off x="457199" y="326570"/>
            <a:ext cx="9549887" cy="6413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29640" y="189239"/>
            <a:ext cx="10515600" cy="4227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533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754" y="67087"/>
            <a:ext cx="9196251" cy="679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13539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635" y="195100"/>
            <a:ext cx="9013371" cy="671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036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755" y="0"/>
            <a:ext cx="8960926" cy="675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078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8252" y="143693"/>
            <a:ext cx="9476938" cy="4428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048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8192" y="-1"/>
            <a:ext cx="9549283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811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394063" y="-196578"/>
            <a:ext cx="10515600" cy="1325563"/>
          </a:xfrm>
        </p:spPr>
        <p:txBody>
          <a:bodyPr/>
          <a:lstStyle/>
          <a:p>
            <a:r>
              <a:rPr lang="tr-TR" dirty="0" smtClean="0"/>
              <a:t>RLC Devresi</a:t>
            </a:r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8464" y="904350"/>
            <a:ext cx="8285669" cy="595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793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81920" y="-1"/>
            <a:ext cx="12521387" cy="6570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28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>
          <a:xfrm>
            <a:off x="717317" y="-107840"/>
            <a:ext cx="10515600" cy="1325563"/>
          </a:xfrm>
        </p:spPr>
        <p:txBody>
          <a:bodyPr/>
          <a:lstStyle/>
          <a:p>
            <a:r>
              <a:rPr lang="tr-TR" dirty="0" smtClean="0"/>
              <a:t>RLC devresi</a:t>
            </a:r>
            <a:endParaRPr lang="tr-TR" dirty="0"/>
          </a:p>
        </p:txBody>
      </p:sp>
      <p:pic>
        <p:nvPicPr>
          <p:cNvPr id="3" name="Resi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1210" y="4520937"/>
            <a:ext cx="5627813" cy="2046613"/>
          </a:xfrm>
          <a:prstGeom prst="rect">
            <a:avLst/>
          </a:prstGeom>
        </p:spPr>
      </p:pic>
      <p:pic>
        <p:nvPicPr>
          <p:cNvPr id="6" name="Resi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81189" y="917668"/>
            <a:ext cx="7535483" cy="2072531"/>
          </a:xfrm>
          <a:prstGeom prst="rect">
            <a:avLst/>
          </a:prstGeom>
        </p:spPr>
      </p:pic>
      <p:pic>
        <p:nvPicPr>
          <p:cNvPr id="8" name="İçerik Yer Tutucusu 7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401511" y="2748461"/>
            <a:ext cx="8488733" cy="2040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046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424160" cy="667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086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757954" cy="7033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117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493" b="5434"/>
          <a:stretch/>
        </p:blipFill>
        <p:spPr>
          <a:xfrm>
            <a:off x="96981" y="0"/>
            <a:ext cx="104161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385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İçerik Yer Tutucusu 3"/>
          <p:cNvSpPr>
            <a:spLocks noGrp="1"/>
          </p:cNvSpPr>
          <p:nvPr>
            <p:ph idx="1"/>
          </p:nvPr>
        </p:nvSpPr>
        <p:spPr>
          <a:xfrm>
            <a:off x="968829" y="1433738"/>
            <a:ext cx="10515600" cy="4351338"/>
          </a:xfrm>
        </p:spPr>
        <p:txBody>
          <a:bodyPr/>
          <a:lstStyle/>
          <a:p>
            <a:r>
              <a:rPr lang="tr-TR" dirty="0" smtClean="0"/>
              <a:t>*************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16612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2543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7520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880" y="0"/>
            <a:ext cx="10620103" cy="6865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5321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3692" y="0"/>
            <a:ext cx="9889996" cy="675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32301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854324" cy="676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44837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021" r="38349"/>
          <a:stretch/>
        </p:blipFill>
        <p:spPr>
          <a:xfrm>
            <a:off x="2648606" y="189185"/>
            <a:ext cx="4866291" cy="6528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56946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72721"/>
            <a:ext cx="9980023" cy="703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00658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5809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09091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567851" cy="6987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437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502" y="0"/>
            <a:ext cx="109597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469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00" y="-1"/>
            <a:ext cx="10709564" cy="715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58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 dirty="0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0554789" cy="696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482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2881" y="0"/>
            <a:ext cx="10110650" cy="6609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97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855234" cy="6973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5946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17621" y="600891"/>
            <a:ext cx="11051232" cy="604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9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554790" cy="7014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1886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6754" y="157276"/>
            <a:ext cx="10136777" cy="6700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35981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842171" cy="686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8250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501" y="0"/>
            <a:ext cx="10607041" cy="6714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537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504" y="162701"/>
            <a:ext cx="11390810" cy="6865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1790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5192" y="0"/>
            <a:ext cx="10065457" cy="6874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2734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0383" y="915108"/>
            <a:ext cx="10515600" cy="3540008"/>
          </a:xfrm>
          <a:prstGeom prst="rect">
            <a:avLst/>
          </a:prstGeom>
        </p:spPr>
      </p:pic>
      <p:pic>
        <p:nvPicPr>
          <p:cNvPr id="5" name="Resim 4"/>
          <p:cNvPicPr>
            <a:picLocks noChangeAspect="1"/>
          </p:cNvPicPr>
          <p:nvPr/>
        </p:nvPicPr>
        <p:blipFill rotWithShape="1">
          <a:blip r:embed="rId3"/>
          <a:srcRect t="36966" r="3247"/>
          <a:stretch/>
        </p:blipFill>
        <p:spPr>
          <a:xfrm>
            <a:off x="891505" y="4370229"/>
            <a:ext cx="9993356" cy="2487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592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0476411" cy="675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81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0222523" cy="676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981584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-1"/>
            <a:ext cx="11116491" cy="6711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477236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30629"/>
            <a:ext cx="9444446" cy="6867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74148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0332721" cy="6766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672121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0"/>
            <a:ext cx="9553097" cy="680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876234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1" y="0"/>
            <a:ext cx="10711544" cy="674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80714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39" y="0"/>
            <a:ext cx="11168743" cy="693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87975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0659291" cy="6881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435469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569" y="467958"/>
            <a:ext cx="11974862" cy="363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4608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8811" y="231955"/>
            <a:ext cx="10122732" cy="646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32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79863" y="1092819"/>
            <a:ext cx="10662424" cy="5597100"/>
          </a:xfrm>
        </p:spPr>
        <p:txBody>
          <a:bodyPr>
            <a:normAutofit fontScale="85000" lnSpcReduction="20000"/>
          </a:bodyPr>
          <a:lstStyle/>
          <a:p>
            <a:r>
              <a:rPr lang="tr-TR" dirty="0" smtClean="0"/>
              <a:t>Üniversiteler için FİZİK, Cilt-I,II, 3. Baskı,  Bekir KARAOĞLU, Seçkin Yayıncılık, Ankara, 2015.</a:t>
            </a:r>
          </a:p>
          <a:p>
            <a:r>
              <a:rPr lang="tr-TR" dirty="0" smtClean="0"/>
              <a:t>Fen ve Mühendislik için FİZİK, Cilt I, II, R. A. </a:t>
            </a:r>
            <a:r>
              <a:rPr lang="tr-TR" dirty="0" err="1" smtClean="0"/>
              <a:t>Serway</a:t>
            </a:r>
            <a:r>
              <a:rPr lang="tr-TR" dirty="0" smtClean="0"/>
              <a:t>, R. J. </a:t>
            </a:r>
            <a:r>
              <a:rPr lang="tr-TR" dirty="0" err="1" smtClean="0"/>
              <a:t>Beichner</a:t>
            </a:r>
            <a:r>
              <a:rPr lang="tr-TR" dirty="0" smtClean="0"/>
              <a:t>, Çeviri: K. </a:t>
            </a:r>
            <a:r>
              <a:rPr lang="tr-TR" dirty="0" err="1" smtClean="0"/>
              <a:t>Çolakoğu</a:t>
            </a:r>
            <a:r>
              <a:rPr lang="tr-TR" dirty="0" smtClean="0"/>
              <a:t> (Ed.), 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Ankara, 2012.</a:t>
            </a:r>
          </a:p>
          <a:p>
            <a:r>
              <a:rPr lang="tr-TR" dirty="0" err="1" smtClean="0"/>
              <a:t>Sears</a:t>
            </a:r>
            <a:r>
              <a:rPr lang="tr-TR" dirty="0" smtClean="0"/>
              <a:t> ve </a:t>
            </a:r>
            <a:r>
              <a:rPr lang="tr-TR" dirty="0" err="1" smtClean="0"/>
              <a:t>Zemansky’nin</a:t>
            </a:r>
            <a:r>
              <a:rPr lang="tr-TR" dirty="0" smtClean="0"/>
              <a:t> ÜNİVERSİTE FİZİĞİ, 12. Baskı, Cilt 1-2, H.D. </a:t>
            </a:r>
            <a:r>
              <a:rPr lang="tr-TR" dirty="0" err="1" smtClean="0"/>
              <a:t>Young</a:t>
            </a:r>
            <a:r>
              <a:rPr lang="tr-TR" dirty="0" smtClean="0"/>
              <a:t>, R.A. </a:t>
            </a:r>
            <a:r>
              <a:rPr lang="tr-TR" dirty="0" err="1" smtClean="0"/>
              <a:t>Freedman</a:t>
            </a:r>
            <a:r>
              <a:rPr lang="tr-TR" dirty="0" smtClean="0"/>
              <a:t>, Çeviri: H. Ünlü (Ed.), </a:t>
            </a:r>
            <a:r>
              <a:rPr lang="tr-TR" dirty="0" err="1" smtClean="0"/>
              <a:t>Pearson</a:t>
            </a:r>
            <a:r>
              <a:rPr lang="tr-TR" dirty="0" smtClean="0"/>
              <a:t> </a:t>
            </a:r>
            <a:r>
              <a:rPr lang="tr-TR" dirty="0" err="1" smtClean="0"/>
              <a:t>Education</a:t>
            </a:r>
            <a:r>
              <a:rPr lang="tr-TR" dirty="0" smtClean="0"/>
              <a:t> Yayıncılık Ltd. Şti, Aralık-2009.</a:t>
            </a:r>
          </a:p>
          <a:p>
            <a:r>
              <a:rPr lang="tr-TR" dirty="0" smtClean="0"/>
              <a:t>Fiziğin Temelleri, David </a:t>
            </a:r>
            <a:r>
              <a:rPr lang="tr-TR" dirty="0" err="1" smtClean="0"/>
              <a:t>Halliday</a:t>
            </a:r>
            <a:r>
              <a:rPr lang="tr-TR" dirty="0" smtClean="0"/>
              <a:t>, Robert </a:t>
            </a:r>
            <a:r>
              <a:rPr lang="tr-TR" dirty="0" err="1" smtClean="0"/>
              <a:t>Resnick</a:t>
            </a:r>
            <a:r>
              <a:rPr lang="tr-TR" dirty="0" smtClean="0"/>
              <a:t>, </a:t>
            </a:r>
            <a:r>
              <a:rPr lang="tr-TR" dirty="0" err="1" smtClean="0"/>
              <a:t>Jearl</a:t>
            </a:r>
            <a:r>
              <a:rPr lang="tr-TR" dirty="0" smtClean="0"/>
              <a:t> </a:t>
            </a:r>
            <a:r>
              <a:rPr lang="tr-TR" dirty="0" err="1" smtClean="0"/>
              <a:t>Walker</a:t>
            </a:r>
            <a:r>
              <a:rPr lang="tr-TR" dirty="0" smtClean="0"/>
              <a:t>, Çeviri: Bülent Akınoğlu, Murat Alev, </a:t>
            </a:r>
            <a:r>
              <a:rPr lang="tr-TR" dirty="0" err="1" smtClean="0"/>
              <a:t>Palme</a:t>
            </a:r>
            <a:r>
              <a:rPr lang="tr-TR" dirty="0" smtClean="0"/>
              <a:t> Yayıncılık, Ankara.</a:t>
            </a:r>
          </a:p>
          <a:p>
            <a:r>
              <a:rPr lang="tr-TR" dirty="0" smtClean="0"/>
              <a:t>Üniversiteler için FİZİK-HIZLI ÇALIŞMA KİTABI (Konu Özetli Problem Çözümleri), 1. Baskı, Prof. Dr. Sedat ÖZSOY, Doç. Dr. Mehmet ERTAŞ, Birsen Yayıncılık, İstanbul, 2017.</a:t>
            </a:r>
          </a:p>
          <a:p>
            <a:r>
              <a:rPr lang="tr-TR" dirty="0" smtClean="0"/>
              <a:t>Temel Fizik, Cilt 1-2 Paul </a:t>
            </a:r>
            <a:r>
              <a:rPr lang="tr-TR" dirty="0" err="1" smtClean="0"/>
              <a:t>Fishbane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Gasiorowicz</a:t>
            </a:r>
            <a:r>
              <a:rPr lang="tr-TR" dirty="0" smtClean="0"/>
              <a:t>, </a:t>
            </a:r>
            <a:r>
              <a:rPr lang="tr-TR" dirty="0" err="1" smtClean="0"/>
              <a:t>Stephen</a:t>
            </a:r>
            <a:r>
              <a:rPr lang="tr-TR" dirty="0" smtClean="0"/>
              <a:t> </a:t>
            </a:r>
            <a:r>
              <a:rPr lang="tr-TR" dirty="0" err="1" smtClean="0"/>
              <a:t>Thorton</a:t>
            </a:r>
            <a:r>
              <a:rPr lang="tr-TR" dirty="0" smtClean="0"/>
              <a:t>, Çeviri: Cengiz Yalçın, Arkadaş yayın evi.</a:t>
            </a:r>
          </a:p>
          <a:p>
            <a:r>
              <a:rPr lang="tr-TR" dirty="0" smtClean="0"/>
              <a:t>Fen Bilimcileri ve Mühendisler için Fizik, D.G. </a:t>
            </a:r>
            <a:r>
              <a:rPr lang="tr-TR" dirty="0" err="1" smtClean="0"/>
              <a:t>Giancoli</a:t>
            </a:r>
            <a:r>
              <a:rPr lang="tr-TR" dirty="0" smtClean="0"/>
              <a:t> (Çeviri Editörü: Prof. Dr. Gülsen </a:t>
            </a:r>
            <a:r>
              <a:rPr lang="tr-TR" dirty="0" err="1" smtClean="0"/>
              <a:t>Önengüt</a:t>
            </a:r>
            <a:r>
              <a:rPr lang="tr-TR" dirty="0" smtClean="0"/>
              <a:t>), 4.Baskı, Akademi Yayıncılık 2009, Ankara.</a:t>
            </a:r>
          </a:p>
          <a:p>
            <a:r>
              <a:rPr lang="tr-TR" dirty="0" smtClean="0"/>
              <a:t>Mustafa POLAT, Leyla TATAR YILDIRIM Genel Fizik Ders Notları</a:t>
            </a:r>
          </a:p>
          <a:p>
            <a:r>
              <a:rPr lang="tr-TR" dirty="0" smtClean="0"/>
              <a:t>Diğer lisans düzeyinde İngilizce ders kitapları.</a:t>
            </a:r>
          </a:p>
          <a:p>
            <a:endParaRPr lang="tr-TR" dirty="0"/>
          </a:p>
        </p:txBody>
      </p:sp>
      <p:sp>
        <p:nvSpPr>
          <p:cNvPr id="4" name="Dikdörtgen 3"/>
          <p:cNvSpPr/>
          <p:nvPr/>
        </p:nvSpPr>
        <p:spPr>
          <a:xfrm>
            <a:off x="3917214" y="169489"/>
            <a:ext cx="29079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tr-TR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Kaynaklar</a:t>
            </a:r>
            <a:endParaRPr lang="tr-T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6750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8409" y="245019"/>
            <a:ext cx="10159442" cy="6621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016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nvan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İçerik Yer Tutucusu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982" b="4868"/>
          <a:stretch/>
        </p:blipFill>
        <p:spPr>
          <a:xfrm>
            <a:off x="0" y="1"/>
            <a:ext cx="9781309" cy="6913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93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</TotalTime>
  <Words>264</Words>
  <Application>Microsoft Office PowerPoint</Application>
  <PresentationFormat>Geniş ekran</PresentationFormat>
  <Paragraphs>18</Paragraphs>
  <Slides>70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70</vt:i4>
      </vt:variant>
    </vt:vector>
  </HeadingPairs>
  <TitlesOfParts>
    <vt:vector size="74" baseType="lpstr">
      <vt:lpstr>Arial</vt:lpstr>
      <vt:lpstr>Calibri</vt:lpstr>
      <vt:lpstr>Calibri Light</vt:lpstr>
      <vt:lpstr>Office Teması</vt:lpstr>
      <vt:lpstr>Öz indüksiyon, DC de RL, RC ve RLC devreleri, Alternatif Akım (AC) Transformatörler </vt:lpstr>
      <vt:lpstr>ÖZ İNDÜKSİYON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LC Devresi ve Salınımlar</vt:lpstr>
      <vt:lpstr>PowerPoint Sunusu</vt:lpstr>
      <vt:lpstr>PowerPoint Sunusu</vt:lpstr>
      <vt:lpstr>PowerPoint Sunusu</vt:lpstr>
      <vt:lpstr>PowerPoint Sunusu</vt:lpstr>
      <vt:lpstr>Sönümlü Harmonik Hareket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RLC Devresi</vt:lpstr>
      <vt:lpstr>PowerPoint Sunusu</vt:lpstr>
      <vt:lpstr>RLC devresi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Öz indüksiyon, RL devreleri, RLC devreleri, Transformatörler</dc:title>
  <dc:creator>mehmet batı</dc:creator>
  <cp:lastModifiedBy>MEHMET BATI</cp:lastModifiedBy>
  <cp:revision>25</cp:revision>
  <dcterms:created xsi:type="dcterms:W3CDTF">2020-04-28T10:54:39Z</dcterms:created>
  <dcterms:modified xsi:type="dcterms:W3CDTF">2021-06-15T10:55:50Z</dcterms:modified>
</cp:coreProperties>
</file>